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96" r:id="rId2"/>
    <p:sldId id="290" r:id="rId3"/>
    <p:sldId id="291" r:id="rId4"/>
    <p:sldId id="292" r:id="rId5"/>
    <p:sldId id="293" r:id="rId6"/>
    <p:sldId id="295" r:id="rId7"/>
    <p:sldId id="294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00" r:id="rId17"/>
    <p:sldId id="303" r:id="rId18"/>
    <p:sldId id="304" r:id="rId19"/>
    <p:sldId id="315" r:id="rId20"/>
    <p:sldId id="316" r:id="rId21"/>
    <p:sldId id="305" r:id="rId22"/>
    <p:sldId id="297" r:id="rId23"/>
    <p:sldId id="299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39D"/>
    <a:srgbClr val="5C3DA4"/>
    <a:srgbClr val="200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B70B5-624C-499F-A1B4-80E2B6EC0F5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D821D-360B-4795-92A7-55E53C809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49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48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1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35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8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16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612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734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056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37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3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78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85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23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542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449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2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27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3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6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49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67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1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441734"/>
            <a:ext cx="12192000" cy="5974533"/>
            <a:chOff x="0" y="331300"/>
            <a:chExt cx="9144000" cy="4480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3313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0" y="4812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2500" y="1590965"/>
            <a:ext cx="6367600" cy="2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84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52500" y="4720649"/>
            <a:ext cx="63676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2133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99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439724"/>
            <a:ext cx="8768000" cy="1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1712000" y="3825876"/>
            <a:ext cx="8768000" cy="5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67" name="Google Shape;67;p11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1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381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209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997804" y="20309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999733" y="24152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/>
          </p:nvPr>
        </p:nvSpPr>
        <p:spPr>
          <a:xfrm>
            <a:off x="8313500" y="20309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8313497" y="24152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4"/>
          </p:nvPr>
        </p:nvSpPr>
        <p:spPr>
          <a:xfrm>
            <a:off x="4999732" y="42775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4999733" y="46618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8313500" y="42775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8313497" y="46618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/>
          </p:nvPr>
        </p:nvSpPr>
        <p:spPr>
          <a:xfrm>
            <a:off x="952500" y="685805"/>
            <a:ext cx="3437200" cy="1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4997804" y="1207349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313504" y="1207349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97804" y="3449525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8313504" y="3449525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cxnSp>
        <p:nvCxnSpPr>
          <p:cNvPr id="84" name="Google Shape;84;p1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524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3736367" y="4393216"/>
            <a:ext cx="75032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3736367" y="1661984"/>
            <a:ext cx="7503200" cy="26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54126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1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" name="Google Shape;95;p15"/>
          <p:cNvGrpSpPr/>
          <p:nvPr/>
        </p:nvGrpSpPr>
        <p:grpSpPr>
          <a:xfrm>
            <a:off x="11239699" y="685791"/>
            <a:ext cx="529708" cy="571224"/>
            <a:chOff x="1271525" y="4920325"/>
            <a:chExt cx="655039" cy="706378"/>
          </a:xfrm>
        </p:grpSpPr>
        <p:sp>
          <p:nvSpPr>
            <p:cNvPr id="96" name="Google Shape;96;p15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" name="Google Shape;98;p15"/>
          <p:cNvSpPr/>
          <p:nvPr/>
        </p:nvSpPr>
        <p:spPr>
          <a:xfrm>
            <a:off x="716103" y="5184777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34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6129147" y="2511471"/>
            <a:ext cx="5110400" cy="2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6129133" y="1633733"/>
            <a:ext cx="51104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1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13589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06284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7181700" y="2293204"/>
            <a:ext cx="3496400" cy="8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7181733" y="3126396"/>
            <a:ext cx="3496400" cy="14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66693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952500" y="1793099"/>
            <a:ext cx="10286800" cy="4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6800" cy="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8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9350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9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9"/>
          <p:cNvSpPr>
            <a:spLocks noGrp="1"/>
          </p:cNvSpPr>
          <p:nvPr>
            <p:ph type="pic" idx="2"/>
          </p:nvPr>
        </p:nvSpPr>
        <p:spPr>
          <a:xfrm>
            <a:off x="70647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52500" y="2753567"/>
            <a:ext cx="3958000" cy="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952500" y="3657000"/>
            <a:ext cx="3958000" cy="2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5147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600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9600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2"/>
          </p:nvPr>
        </p:nvSpPr>
        <p:spPr>
          <a:xfrm>
            <a:off x="45384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45384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/>
          </p:nvPr>
        </p:nvSpPr>
        <p:spPr>
          <a:xfrm>
            <a:off x="81168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5"/>
          </p:nvPr>
        </p:nvSpPr>
        <p:spPr>
          <a:xfrm>
            <a:off x="81168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6"/>
          </p:nvPr>
        </p:nvSpPr>
        <p:spPr>
          <a:xfrm>
            <a:off x="1196000" y="685797"/>
            <a:ext cx="98000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20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160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52500" y="3194537"/>
            <a:ext cx="4850800" cy="1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2500" y="4187265"/>
            <a:ext cx="3706000" cy="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52500" y="1795535"/>
            <a:ext cx="2582400" cy="1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6791100" y="1251601"/>
            <a:ext cx="4448400" cy="435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9310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1132933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1132933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2"/>
          </p:nvPr>
        </p:nvSpPr>
        <p:spPr>
          <a:xfrm>
            <a:off x="4538400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4538400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4"/>
          </p:nvPr>
        </p:nvSpPr>
        <p:spPr>
          <a:xfrm>
            <a:off x="7943867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7943867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6"/>
          </p:nvPr>
        </p:nvSpPr>
        <p:spPr>
          <a:xfrm>
            <a:off x="1196000" y="685799"/>
            <a:ext cx="9800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21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" name="Google Shape;141;p21"/>
          <p:cNvGrpSpPr/>
          <p:nvPr/>
        </p:nvGrpSpPr>
        <p:grpSpPr>
          <a:xfrm>
            <a:off x="564519" y="1633687"/>
            <a:ext cx="387991" cy="524364"/>
            <a:chOff x="4881525" y="1458397"/>
            <a:chExt cx="431613" cy="583318"/>
          </a:xfrm>
        </p:grpSpPr>
        <p:sp>
          <p:nvSpPr>
            <p:cNvPr id="142" name="Google Shape;142;p21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62482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2798091" y="2515600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2798092" y="2918527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2"/>
          </p:nvPr>
        </p:nvSpPr>
        <p:spPr>
          <a:xfrm>
            <a:off x="7544291" y="2515600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3"/>
          </p:nvPr>
        </p:nvSpPr>
        <p:spPr>
          <a:xfrm>
            <a:off x="7544292" y="2918527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 idx="4"/>
          </p:nvPr>
        </p:nvSpPr>
        <p:spPr>
          <a:xfrm>
            <a:off x="2798091" y="4235736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5"/>
          </p:nvPr>
        </p:nvSpPr>
        <p:spPr>
          <a:xfrm>
            <a:off x="2798092" y="4678896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6"/>
          </p:nvPr>
        </p:nvSpPr>
        <p:spPr>
          <a:xfrm>
            <a:off x="7544291" y="4235736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7"/>
          </p:nvPr>
        </p:nvSpPr>
        <p:spPr>
          <a:xfrm>
            <a:off x="7544292" y="4678896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8"/>
          </p:nvPr>
        </p:nvSpPr>
        <p:spPr>
          <a:xfrm>
            <a:off x="1196000" y="685799"/>
            <a:ext cx="9800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2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922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1215680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1215669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 idx="2"/>
          </p:nvPr>
        </p:nvSpPr>
        <p:spPr>
          <a:xfrm>
            <a:off x="4754801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3"/>
          </p:nvPr>
        </p:nvSpPr>
        <p:spPr>
          <a:xfrm>
            <a:off x="4754799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 idx="4"/>
          </p:nvPr>
        </p:nvSpPr>
        <p:spPr>
          <a:xfrm>
            <a:off x="1215680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5"/>
          </p:nvPr>
        </p:nvSpPr>
        <p:spPr>
          <a:xfrm>
            <a:off x="1215669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6"/>
          </p:nvPr>
        </p:nvSpPr>
        <p:spPr>
          <a:xfrm>
            <a:off x="4754801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7"/>
          </p:nvPr>
        </p:nvSpPr>
        <p:spPr>
          <a:xfrm>
            <a:off x="4754801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8"/>
          </p:nvPr>
        </p:nvSpPr>
        <p:spPr>
          <a:xfrm>
            <a:off x="8293925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9"/>
          </p:nvPr>
        </p:nvSpPr>
        <p:spPr>
          <a:xfrm>
            <a:off x="8293931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13"/>
          </p:nvPr>
        </p:nvSpPr>
        <p:spPr>
          <a:xfrm>
            <a:off x="8293925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14"/>
          </p:nvPr>
        </p:nvSpPr>
        <p:spPr>
          <a:xfrm>
            <a:off x="8293931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15"/>
          </p:nvPr>
        </p:nvSpPr>
        <p:spPr>
          <a:xfrm>
            <a:off x="1196000" y="685800"/>
            <a:ext cx="98000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" name="Google Shape;172;p23"/>
          <p:cNvGrpSpPr/>
          <p:nvPr/>
        </p:nvGrpSpPr>
        <p:grpSpPr>
          <a:xfrm flipH="1">
            <a:off x="422799" y="1518407"/>
            <a:ext cx="529708" cy="571224"/>
            <a:chOff x="1271525" y="4920325"/>
            <a:chExt cx="655039" cy="706378"/>
          </a:xfrm>
        </p:grpSpPr>
        <p:sp>
          <p:nvSpPr>
            <p:cNvPr id="173" name="Google Shape;173;p23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57723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 hasCustomPrompt="1"/>
          </p:nvPr>
        </p:nvSpPr>
        <p:spPr>
          <a:xfrm>
            <a:off x="952533" y="990600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952503" y="1696636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title" idx="2" hasCustomPrompt="1"/>
          </p:nvPr>
        </p:nvSpPr>
        <p:spPr>
          <a:xfrm>
            <a:off x="3748181" y="2853397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3750219" y="3559403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 idx="4" hasCustomPrompt="1"/>
          </p:nvPr>
        </p:nvSpPr>
        <p:spPr>
          <a:xfrm>
            <a:off x="6543915" y="4720967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6543900" y="5426997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82" name="Google Shape;182;p2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4" name="Google Shape;184;p24"/>
          <p:cNvGrpSpPr/>
          <p:nvPr/>
        </p:nvGrpSpPr>
        <p:grpSpPr>
          <a:xfrm flipH="1">
            <a:off x="422799" y="4526957"/>
            <a:ext cx="529708" cy="571224"/>
            <a:chOff x="1271525" y="4920325"/>
            <a:chExt cx="655039" cy="706378"/>
          </a:xfrm>
        </p:grpSpPr>
        <p:sp>
          <p:nvSpPr>
            <p:cNvPr id="185" name="Google Shape;185;p24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255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ctrTitle"/>
          </p:nvPr>
        </p:nvSpPr>
        <p:spPr>
          <a:xfrm>
            <a:off x="3240000" y="787399"/>
            <a:ext cx="5712000" cy="1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1"/>
          </p:nvPr>
        </p:nvSpPr>
        <p:spPr>
          <a:xfrm>
            <a:off x="3233400" y="2078365"/>
            <a:ext cx="5725200" cy="1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2371000" y="4678492"/>
            <a:ext cx="7450000" cy="8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7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733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2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1150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6509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68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90800" y="2078344"/>
            <a:ext cx="10810400" cy="41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6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584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2496267" y="3553900"/>
            <a:ext cx="305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40933" y="3553900"/>
            <a:ext cx="305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496267" y="3986503"/>
            <a:ext cx="30548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6640928" y="3986503"/>
            <a:ext cx="30548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96000" y="685797"/>
            <a:ext cx="98000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63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" name="Google Shape;38;p6"/>
          <p:cNvGrpSpPr/>
          <p:nvPr/>
        </p:nvGrpSpPr>
        <p:grpSpPr>
          <a:xfrm>
            <a:off x="242386" y="1477254"/>
            <a:ext cx="387991" cy="524364"/>
            <a:chOff x="4881525" y="1458397"/>
            <a:chExt cx="431613" cy="583318"/>
          </a:xfrm>
        </p:grpSpPr>
        <p:sp>
          <p:nvSpPr>
            <p:cNvPr id="39" name="Google Shape;39;p6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8792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81500" y="2753567"/>
            <a:ext cx="3958000" cy="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281500" y="3657000"/>
            <a:ext cx="3958000" cy="2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7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13589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652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988200" y="2196600"/>
            <a:ext cx="8215600" cy="24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8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074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9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388700" y="3194537"/>
            <a:ext cx="4850800" cy="1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6388700" y="4187265"/>
            <a:ext cx="3706000" cy="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 hasCustomPrompt="1"/>
          </p:nvPr>
        </p:nvSpPr>
        <p:spPr>
          <a:xfrm>
            <a:off x="6388700" y="1795535"/>
            <a:ext cx="2582400" cy="1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9"/>
          <p:cNvSpPr>
            <a:spLocks noGrp="1"/>
          </p:cNvSpPr>
          <p:nvPr>
            <p:ph type="pic" idx="3"/>
          </p:nvPr>
        </p:nvSpPr>
        <p:spPr>
          <a:xfrm>
            <a:off x="952500" y="1251601"/>
            <a:ext cx="4448400" cy="435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" name="Google Shape;58;p9"/>
          <p:cNvGrpSpPr/>
          <p:nvPr/>
        </p:nvGrpSpPr>
        <p:grpSpPr>
          <a:xfrm>
            <a:off x="295851" y="5611186"/>
            <a:ext cx="249891" cy="571261"/>
            <a:chOff x="5500550" y="2643732"/>
            <a:chExt cx="236400" cy="540421"/>
          </a:xfrm>
        </p:grpSpPr>
        <p:sp>
          <p:nvSpPr>
            <p:cNvPr id="59" name="Google Shape;59;p9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087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952500" y="4957000"/>
            <a:ext cx="4192000" cy="1220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83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0733" y="68579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07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9430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3619C34-0D4E-4D00-89DD-36A9B21844E6}"/>
              </a:ext>
            </a:extLst>
          </p:cNvPr>
          <p:cNvSpPr txBox="1">
            <a:spLocks/>
          </p:cNvSpPr>
          <p:nvPr/>
        </p:nvSpPr>
        <p:spPr>
          <a:xfrm>
            <a:off x="4152900" y="1151499"/>
            <a:ext cx="7867650" cy="441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 dirty="0" err="1">
                <a:latin typeface="Consolas" panose="020B0609020204030204" pitchFamily="49" charset="0"/>
              </a:rPr>
              <a:t>eDNAjoint</a:t>
            </a:r>
            <a:r>
              <a:rPr lang="en-US" sz="4400" kern="0" dirty="0">
                <a:latin typeface="+mn-lt"/>
              </a:rPr>
              <a:t>: </a:t>
            </a:r>
            <a:r>
              <a:rPr lang="en-US" sz="4400" b="0" kern="0" dirty="0">
                <a:latin typeface="+mn-lt"/>
              </a:rPr>
              <a:t>an</a:t>
            </a:r>
            <a:r>
              <a:rPr lang="en-US" sz="4400" kern="0" dirty="0">
                <a:latin typeface="+mn-lt"/>
              </a:rPr>
              <a:t> R package </a:t>
            </a:r>
            <a:r>
              <a:rPr lang="en-US" sz="4400" b="0" kern="0" dirty="0">
                <a:latin typeface="+mn-lt"/>
              </a:rPr>
              <a:t>for interpreting paired or semi-paired </a:t>
            </a:r>
            <a:r>
              <a:rPr lang="en-US" sz="4400" kern="0" dirty="0">
                <a:latin typeface="+mn-lt"/>
              </a:rPr>
              <a:t>environmental DNA </a:t>
            </a:r>
            <a:r>
              <a:rPr lang="en-US" sz="4400" b="0" kern="0" dirty="0">
                <a:latin typeface="+mn-lt"/>
              </a:rPr>
              <a:t>and </a:t>
            </a:r>
            <a:r>
              <a:rPr lang="en-US" sz="4400" kern="0" dirty="0">
                <a:latin typeface="+mn-lt"/>
              </a:rPr>
              <a:t>traditional survey </a:t>
            </a:r>
            <a:r>
              <a:rPr lang="en-US" sz="4400" b="0" kern="0" dirty="0">
                <a:latin typeface="+mn-lt"/>
              </a:rPr>
              <a:t>data in a Bayesian framework</a:t>
            </a:r>
            <a:br>
              <a:rPr lang="en-US" sz="4400" b="0" kern="0" dirty="0"/>
            </a:br>
            <a:endParaRPr lang="en-US" sz="4400" b="0" kern="0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C102915-7EB9-4EB7-9745-5AD016A16C82}"/>
              </a:ext>
            </a:extLst>
          </p:cNvPr>
          <p:cNvSpPr txBox="1">
            <a:spLocks/>
          </p:cNvSpPr>
          <p:nvPr/>
        </p:nvSpPr>
        <p:spPr>
          <a:xfrm>
            <a:off x="171450" y="5225751"/>
            <a:ext cx="4572000" cy="16557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Abby Keller</a:t>
            </a:r>
          </a:p>
          <a:p>
            <a:r>
              <a:rPr lang="en-US" sz="2200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PhD Candidate</a:t>
            </a:r>
          </a:p>
          <a:p>
            <a:r>
              <a:rPr lang="en-US" sz="2200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California, Berkeley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6707D0-D7AD-48BA-961C-F232FFD37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1" y="5885352"/>
            <a:ext cx="7867650" cy="9726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788E75-61F0-45E2-8472-7D95A43A2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34122"/>
            <a:ext cx="3733800" cy="42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41142" y="2291715"/>
            <a:ext cx="5486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model is intended for use with replicated, paired observations at multiple sites across the landscape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eDNA: binary (detection/non-detection)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“traditional”: count or continuous</a:t>
            </a:r>
          </a:p>
        </p:txBody>
      </p:sp>
    </p:spTree>
    <p:extLst>
      <p:ext uri="{BB962C8B-B14F-4D97-AF65-F5344CB8AC3E}">
        <p14:creationId xmlns:p14="http://schemas.microsoft.com/office/powerpoint/2010/main" val="295243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EA3C-9E05-44A9-B0E0-0254D4B2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485"/>
            <a:ext cx="6096000" cy="58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4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1CD8-BAA3-482C-859A-3992B7855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38" y="505134"/>
            <a:ext cx="4916556" cy="58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49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36C85-3EB1-4053-98AF-62E843255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115"/>
            <a:ext cx="6487886" cy="59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472752"/>
            <a:ext cx="6096000" cy="13956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Demo 1: Endangered tidewater goby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108169" y="63963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source: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Schmelzle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Kinziger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EA3C-9E05-44A9-B0E0-0254D4B2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441"/>
            <a:ext cx="5077772" cy="489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DB892-3700-49BF-85CE-30A82BF1F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57" y="1966686"/>
            <a:ext cx="6426544" cy="489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0B39A-0BAB-4FC6-B91D-FCE3A6FC104D}"/>
              </a:ext>
            </a:extLst>
          </p:cNvPr>
          <p:cNvSpPr txBox="1"/>
          <p:nvPr/>
        </p:nvSpPr>
        <p:spPr>
          <a:xfrm rot="16200000">
            <a:off x="4536707" y="5106056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LA Times</a:t>
            </a:r>
          </a:p>
        </p:txBody>
      </p:sp>
    </p:spTree>
    <p:extLst>
      <p:ext uri="{BB962C8B-B14F-4D97-AF65-F5344CB8AC3E}">
        <p14:creationId xmlns:p14="http://schemas.microsoft.com/office/powerpoint/2010/main" val="268062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803001" y="349205"/>
            <a:ext cx="9463314" cy="13956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Demo 2: Invasive European green crab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108169" y="63963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source: Keller et al.,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0380F-4B9F-45ED-BC00-8955F8E01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1" y="1371600"/>
            <a:ext cx="5372524" cy="4891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62C37-496B-455C-8B21-64C4FC08D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15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0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8BFED8-ADF0-46CE-B408-A2AC42626968}"/>
              </a:ext>
            </a:extLst>
          </p:cNvPr>
          <p:cNvSpPr/>
          <p:nvPr/>
        </p:nvSpPr>
        <p:spPr>
          <a:xfrm>
            <a:off x="1661215" y="3390900"/>
            <a:ext cx="3238499" cy="1168400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6F1666-5AB3-4EA4-B1A5-D35290994087}"/>
              </a:ext>
            </a:extLst>
          </p:cNvPr>
          <p:cNvSpPr/>
          <p:nvPr/>
        </p:nvSpPr>
        <p:spPr>
          <a:xfrm>
            <a:off x="4368800" y="1799760"/>
            <a:ext cx="3238500" cy="1168400"/>
          </a:xfrm>
          <a:prstGeom prst="roundRect">
            <a:avLst/>
          </a:prstGeom>
          <a:solidFill>
            <a:srgbClr val="5C3DA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E6B21-BB96-466D-9E8F-DD3E14108AA9}"/>
              </a:ext>
            </a:extLst>
          </p:cNvPr>
          <p:cNvSpPr txBox="1"/>
          <p:nvPr/>
        </p:nvSpPr>
        <p:spPr>
          <a:xfrm>
            <a:off x="4729370" y="2112338"/>
            <a:ext cx="372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joint_model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B0324-6DCC-4FFD-BC2A-0A50BBECBF79}"/>
              </a:ext>
            </a:extLst>
          </p:cNvPr>
          <p:cNvSpPr txBox="1"/>
          <p:nvPr/>
        </p:nvSpPr>
        <p:spPr>
          <a:xfrm>
            <a:off x="1466850" y="3528824"/>
            <a:ext cx="3721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Summarize posterior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joint_summarize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73E19-A430-4C59-90F6-68A82E6C21BF}"/>
              </a:ext>
            </a:extLst>
          </p:cNvPr>
          <p:cNvSpPr txBox="1"/>
          <p:nvPr/>
        </p:nvSpPr>
        <p:spPr>
          <a:xfrm>
            <a:off x="1466850" y="4950860"/>
            <a:ext cx="3721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joint_select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56990-C278-4DB9-843D-CB3552CBC17C}"/>
              </a:ext>
            </a:extLst>
          </p:cNvPr>
          <p:cNvSpPr txBox="1"/>
          <p:nvPr/>
        </p:nvSpPr>
        <p:spPr>
          <a:xfrm>
            <a:off x="6760265" y="3583466"/>
            <a:ext cx="4622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Compare detection rates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detection_calculate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detection_plot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B4AAE3-BFE0-41CD-B3C0-AE429E8ED770}"/>
              </a:ext>
            </a:extLst>
          </p:cNvPr>
          <p:cNvSpPr/>
          <p:nvPr/>
        </p:nvSpPr>
        <p:spPr>
          <a:xfrm>
            <a:off x="1661215" y="4849038"/>
            <a:ext cx="3238499" cy="1168400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FCE999-B05D-4803-B16D-43B29ECEDBA1}"/>
              </a:ext>
            </a:extLst>
          </p:cNvPr>
          <p:cNvSpPr/>
          <p:nvPr/>
        </p:nvSpPr>
        <p:spPr>
          <a:xfrm>
            <a:off x="6844195" y="3429000"/>
            <a:ext cx="4273824" cy="1559244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2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6BE61-45E8-4477-B577-2D402FEBA56D}"/>
              </a:ext>
            </a:extLst>
          </p:cNvPr>
          <p:cNvSpPr txBox="1"/>
          <p:nvPr/>
        </p:nvSpPr>
        <p:spPr>
          <a:xfrm>
            <a:off x="1257671" y="1884553"/>
            <a:ext cx="380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Bayesian paradigm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4D4C2-A12B-4A7F-B87A-E43B2E04CF79}"/>
              </a:ext>
            </a:extLst>
          </p:cNvPr>
          <p:cNvSpPr txBox="1"/>
          <p:nvPr/>
        </p:nvSpPr>
        <p:spPr>
          <a:xfrm>
            <a:off x="7391457" y="1900967"/>
            <a:ext cx="380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Frequentist paradigm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44303-ED19-43A8-ABBC-D410E3770E46}"/>
              </a:ext>
            </a:extLst>
          </p:cNvPr>
          <p:cNvSpPr txBox="1"/>
          <p:nvPr/>
        </p:nvSpPr>
        <p:spPr>
          <a:xfrm>
            <a:off x="464456" y="2685143"/>
            <a:ext cx="539631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parameters are treated as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parameters, given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incorporate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beliefs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38BF7-604F-46AA-AFF5-E192C2936B1E}"/>
              </a:ext>
            </a:extLst>
          </p:cNvPr>
          <p:cNvSpPr txBox="1"/>
          <p:nvPr/>
        </p:nvSpPr>
        <p:spPr>
          <a:xfrm>
            <a:off x="6633030" y="2685143"/>
            <a:ext cx="532674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 are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</a:t>
            </a: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parameters, given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4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F793D-E973-42C2-8F07-A9366E119EF0}"/>
              </a:ext>
            </a:extLst>
          </p:cNvPr>
          <p:cNvSpPr/>
          <p:nvPr/>
        </p:nvSpPr>
        <p:spPr>
          <a:xfrm>
            <a:off x="4441371" y="4513943"/>
            <a:ext cx="1654629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F4911-DA5A-481B-9497-90153CC5589D}"/>
              </a:ext>
            </a:extLst>
          </p:cNvPr>
          <p:cNvSpPr/>
          <p:nvPr/>
        </p:nvSpPr>
        <p:spPr>
          <a:xfrm>
            <a:off x="2634341" y="2761344"/>
            <a:ext cx="3084288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Roadmap for today’s workshop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60377-8358-4A52-9269-FCE06E717642}"/>
              </a:ext>
            </a:extLst>
          </p:cNvPr>
          <p:cNvSpPr/>
          <p:nvPr/>
        </p:nvSpPr>
        <p:spPr>
          <a:xfrm>
            <a:off x="1099848" y="3756918"/>
            <a:ext cx="10140238" cy="6542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2C03D9-7582-473B-9DDE-6B23D9D2EC75}"/>
              </a:ext>
            </a:extLst>
          </p:cNvPr>
          <p:cNvSpPr/>
          <p:nvPr/>
        </p:nvSpPr>
        <p:spPr>
          <a:xfrm>
            <a:off x="1368362" y="3534849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DA5A2C-832A-4E6B-98B4-20941E06EAD2}"/>
              </a:ext>
            </a:extLst>
          </p:cNvPr>
          <p:cNvSpPr/>
          <p:nvPr/>
        </p:nvSpPr>
        <p:spPr>
          <a:xfrm>
            <a:off x="2892362" y="3534849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8AD0EE-B550-4777-8C9F-BAFF3E28C590}"/>
              </a:ext>
            </a:extLst>
          </p:cNvPr>
          <p:cNvSpPr/>
          <p:nvPr/>
        </p:nvSpPr>
        <p:spPr>
          <a:xfrm>
            <a:off x="4416362" y="355117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5EFE4B-1586-4D93-8D7B-EB5DA93A3F50}"/>
              </a:ext>
            </a:extLst>
          </p:cNvPr>
          <p:cNvSpPr/>
          <p:nvPr/>
        </p:nvSpPr>
        <p:spPr>
          <a:xfrm>
            <a:off x="5940362" y="3534849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CB2E7A-476F-429D-B7D3-93DDE757ED90}"/>
              </a:ext>
            </a:extLst>
          </p:cNvPr>
          <p:cNvSpPr/>
          <p:nvPr/>
        </p:nvSpPr>
        <p:spPr>
          <a:xfrm>
            <a:off x="7464362" y="355117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436A87-DA01-48EA-90B1-4249DB00914C}"/>
              </a:ext>
            </a:extLst>
          </p:cNvPr>
          <p:cNvSpPr/>
          <p:nvPr/>
        </p:nvSpPr>
        <p:spPr>
          <a:xfrm>
            <a:off x="8988362" y="355117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874CB6-7A31-4AB9-AEF6-FCF1236F4B07}"/>
              </a:ext>
            </a:extLst>
          </p:cNvPr>
          <p:cNvSpPr/>
          <p:nvPr/>
        </p:nvSpPr>
        <p:spPr>
          <a:xfrm>
            <a:off x="10512362" y="3528318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CCCCE-B98D-4BA2-9014-59B960A7A046}"/>
              </a:ext>
            </a:extLst>
          </p:cNvPr>
          <p:cNvSpPr txBox="1"/>
          <p:nvPr/>
        </p:nvSpPr>
        <p:spPr>
          <a:xfrm>
            <a:off x="599439" y="4197790"/>
            <a:ext cx="1995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Motivation behind package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34E68-B281-4DAE-8263-D5BA9B5022EE}"/>
              </a:ext>
            </a:extLst>
          </p:cNvPr>
          <p:cNvSpPr txBox="1"/>
          <p:nvPr/>
        </p:nvSpPr>
        <p:spPr>
          <a:xfrm>
            <a:off x="2123439" y="2305280"/>
            <a:ext cx="199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AFCB8-7575-42E1-8E0E-4AC68CEA0305}"/>
              </a:ext>
            </a:extLst>
          </p:cNvPr>
          <p:cNvSpPr txBox="1"/>
          <p:nvPr/>
        </p:nvSpPr>
        <p:spPr>
          <a:xfrm>
            <a:off x="3725481" y="4382455"/>
            <a:ext cx="183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Bayesian crash course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2A1EC-8D8F-44E2-89EB-6C2CA0D472CF}"/>
              </a:ext>
            </a:extLst>
          </p:cNvPr>
          <p:cNvSpPr txBox="1"/>
          <p:nvPr/>
        </p:nvSpPr>
        <p:spPr>
          <a:xfrm>
            <a:off x="4934522" y="2120615"/>
            <a:ext cx="24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 1: endangered tidewater goby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C2D69-86DA-4199-94DC-9892E1B757AD}"/>
              </a:ext>
            </a:extLst>
          </p:cNvPr>
          <p:cNvSpPr txBox="1"/>
          <p:nvPr/>
        </p:nvSpPr>
        <p:spPr>
          <a:xfrm>
            <a:off x="6487438" y="4197788"/>
            <a:ext cx="24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 2: invasive European green crab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5041D-BE0A-4F67-8779-95729A43DFE0}"/>
              </a:ext>
            </a:extLst>
          </p:cNvPr>
          <p:cNvSpPr txBox="1"/>
          <p:nvPr/>
        </p:nvSpPr>
        <p:spPr>
          <a:xfrm>
            <a:off x="7921562" y="2478566"/>
            <a:ext cx="241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Troubleshooting tips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A1B10F-7B6B-4963-BC1A-51677AE89436}"/>
              </a:ext>
            </a:extLst>
          </p:cNvPr>
          <p:cNvSpPr txBox="1"/>
          <p:nvPr/>
        </p:nvSpPr>
        <p:spPr>
          <a:xfrm>
            <a:off x="9535438" y="4567119"/>
            <a:ext cx="24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914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F793D-E973-42C2-8F07-A9366E119EF0}"/>
              </a:ext>
            </a:extLst>
          </p:cNvPr>
          <p:cNvSpPr/>
          <p:nvPr/>
        </p:nvSpPr>
        <p:spPr>
          <a:xfrm>
            <a:off x="8621486" y="4238172"/>
            <a:ext cx="986972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F4911-DA5A-481B-9497-90153CC5589D}"/>
              </a:ext>
            </a:extLst>
          </p:cNvPr>
          <p:cNvSpPr/>
          <p:nvPr/>
        </p:nvSpPr>
        <p:spPr>
          <a:xfrm>
            <a:off x="9107712" y="2474423"/>
            <a:ext cx="2286002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3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1353B-3FD9-4EC2-BF41-DD435B32DAA4}"/>
              </a:ext>
            </a:extLst>
          </p:cNvPr>
          <p:cNvSpPr txBox="1"/>
          <p:nvPr/>
        </p:nvSpPr>
        <p:spPr>
          <a:xfrm>
            <a:off x="952500" y="1700629"/>
            <a:ext cx="110744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Markov chain Monte Carlo: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algorithm used for generating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of the posterior distribution that together, approximate the posterior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Posterior samples: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Since the posterior distribution often cannot be computed analytically, MCMC methods generate a large number of posterior samples, which are used to approximate the posterior distribution and summarize parameter estimates (e.g., mean, credible intervals)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Chains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Sequence of numbers generated from the posterior. We often run multiple chains because the MCMC algorithm is stochastic.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Stan: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Probabilistic programming language used to specify the Bayesian models in </a:t>
            </a:r>
            <a:r>
              <a:rPr lang="en-US" sz="2200" dirty="0" err="1">
                <a:latin typeface="Consolas" panose="020B0609020204030204" pitchFamily="49" charset="0"/>
                <a:cs typeface="Calibri" panose="020F0502020204030204" pitchFamily="34" charset="0"/>
              </a:rPr>
              <a:t>eDNAjoint</a:t>
            </a:r>
            <a:endParaRPr lang="en-US" sz="2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8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-570869" y="310665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Now onto the fun stuff: demos!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D7FB-22F6-4E8A-A239-FA4E17496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2336800"/>
            <a:ext cx="2984500" cy="298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2D02-E7F3-4A28-8F05-CCC2744CD778}"/>
              </a:ext>
            </a:extLst>
          </p:cNvPr>
          <p:cNvSpPr txBox="1"/>
          <p:nvPr/>
        </p:nvSpPr>
        <p:spPr>
          <a:xfrm>
            <a:off x="312788" y="5805815"/>
            <a:ext cx="851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https://github.com/abigailkeller/eDNAjoint_workshop</a:t>
            </a:r>
          </a:p>
        </p:txBody>
      </p:sp>
    </p:spTree>
    <p:extLst>
      <p:ext uri="{BB962C8B-B14F-4D97-AF65-F5344CB8AC3E}">
        <p14:creationId xmlns:p14="http://schemas.microsoft.com/office/powerpoint/2010/main" val="3128271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Troubleshooting tips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DD54B-F3B0-4CB9-8643-6C5D6B84F2F1}"/>
              </a:ext>
            </a:extLst>
          </p:cNvPr>
          <p:cNvSpPr txBox="1"/>
          <p:nvPr/>
        </p:nvSpPr>
        <p:spPr>
          <a:xfrm>
            <a:off x="7183309" y="5737724"/>
            <a:ext cx="581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Contact: agkeller@berkeley.edu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52EC8-F142-465C-9EE2-AA81600464EE}"/>
              </a:ext>
            </a:extLst>
          </p:cNvPr>
          <p:cNvSpPr txBox="1"/>
          <p:nvPr/>
        </p:nvSpPr>
        <p:spPr>
          <a:xfrm>
            <a:off x="952501" y="1719571"/>
            <a:ext cx="7785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Test out different families to describe the data-generating process for the traditional survey data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Change the prior distribution for p</a:t>
            </a:r>
            <a:r>
              <a:rPr 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the probability of a false positive detection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Set better initial values for the MCMC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the number of warmup samples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traceplots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posterior samples or use the package </a:t>
            </a:r>
            <a:r>
              <a:rPr lang="en-US" sz="2400" dirty="0" err="1">
                <a:latin typeface="Consolas" panose="020B0609020204030204" pitchFamily="49" charset="0"/>
                <a:cs typeface="Calibri" panose="020F0502020204030204" pitchFamily="34" charset="0"/>
              </a:rPr>
              <a:t>shinystan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help diagnose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E052A-83EB-4AB8-BF00-5352A0D3C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1" y="1917700"/>
            <a:ext cx="3022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37A4A-B86C-45DC-B74D-989CC1BF6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00D02-FF03-4BD8-985C-FF651E39DBD8}"/>
              </a:ext>
            </a:extLst>
          </p:cNvPr>
          <p:cNvSpPr txBox="1"/>
          <p:nvPr/>
        </p:nvSpPr>
        <p:spPr>
          <a:xfrm>
            <a:off x="7183309" y="5737724"/>
            <a:ext cx="581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Contact: agkeller@berkeley.edu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3F13B-A006-4D1F-8E1F-525FA0F46164}"/>
              </a:ext>
            </a:extLst>
          </p:cNvPr>
          <p:cNvSpPr txBox="1"/>
          <p:nvPr/>
        </p:nvSpPr>
        <p:spPr>
          <a:xfrm>
            <a:off x="3882888" y="2113447"/>
            <a:ext cx="8507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Workshop materials: https://github.com/abigailkeller/eDNAjoint_workshop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0EC18-D4C7-436E-8D00-2DDA25423BFF}"/>
              </a:ext>
            </a:extLst>
          </p:cNvPr>
          <p:cNvSpPr txBox="1"/>
          <p:nvPr/>
        </p:nvSpPr>
        <p:spPr>
          <a:xfrm>
            <a:off x="7671131" y="4156647"/>
            <a:ext cx="8507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eDNAjoint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user guide: 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https://ednajoint.netlify.app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8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ubiquity of eDNA data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 descr="A picture containing outdoor, sky, water, person&#10;&#10;Description automatically generated">
            <a:extLst>
              <a:ext uri="{FF2B5EF4-FFF2-40B4-BE49-F238E27FC236}">
                <a16:creationId xmlns:a16="http://schemas.microsoft.com/office/drawing/2014/main" id="{D15401B1-BC26-4D56-B334-A5D039B9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" y="1701137"/>
            <a:ext cx="5966602" cy="4471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89768-0C2F-4ADC-8C8F-08DB12900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19" y="1701137"/>
            <a:ext cx="5787784" cy="4471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8AC74-6150-47A1-95DA-056FCD830134}"/>
              </a:ext>
            </a:extLst>
          </p:cNvPr>
          <p:cNvSpPr txBox="1"/>
          <p:nvPr/>
        </p:nvSpPr>
        <p:spPr>
          <a:xfrm>
            <a:off x="10091642" y="6172199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State of the Bay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7E9558-5B53-4B7D-B388-991BCA0F0623}"/>
              </a:ext>
            </a:extLst>
          </p:cNvPr>
          <p:cNvSpPr txBox="1"/>
          <p:nvPr/>
        </p:nvSpPr>
        <p:spPr>
          <a:xfrm>
            <a:off x="4305461" y="6172198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Emily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Grason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1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400" y="455132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software gap for eDNA data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B556F-2C2C-4890-9DC2-7B3031199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" y="4147656"/>
            <a:ext cx="5982535" cy="2305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AD01F-C8F9-477F-8B65-A3F7B3D9C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" y="1527194"/>
            <a:ext cx="5969605" cy="2501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B3711-B7C4-498D-A478-8D4174FFF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9" y="2948918"/>
            <a:ext cx="5992061" cy="360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719D3-1EBD-42C8-B9D4-3AAED8BE8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494" y="1527194"/>
            <a:ext cx="613495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0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F2BBEC-06FD-4028-8A75-03BF4303077E}"/>
              </a:ext>
            </a:extLst>
          </p:cNvPr>
          <p:cNvSpPr/>
          <p:nvPr/>
        </p:nvSpPr>
        <p:spPr>
          <a:xfrm>
            <a:off x="6658288" y="2659364"/>
            <a:ext cx="4732883" cy="2677656"/>
          </a:xfrm>
          <a:prstGeom prst="roundRect">
            <a:avLst/>
          </a:prstGeom>
          <a:solidFill>
            <a:srgbClr val="5C3DA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moving beyond the occupancy model as the primary analytical tool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FE62F-BDDE-4E7C-A2C2-4D2C3F95CEB7}"/>
              </a:ext>
            </a:extLst>
          </p:cNvPr>
          <p:cNvSpPr txBox="1"/>
          <p:nvPr/>
        </p:nvSpPr>
        <p:spPr>
          <a:xfrm>
            <a:off x="556591" y="2716695"/>
            <a:ext cx="5645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Accounts for imperfect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Extensions to account for false positive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Broad software availability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50AB1-AFC3-4900-8CF7-DDD7CE292D57}"/>
              </a:ext>
            </a:extLst>
          </p:cNvPr>
          <p:cNvSpPr txBox="1"/>
          <p:nvPr/>
        </p:nvSpPr>
        <p:spPr>
          <a:xfrm>
            <a:off x="6202017" y="3121029"/>
            <a:ext cx="5645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~ Bernoulli(p *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~ Bernoulli(</a:t>
            </a:r>
            <a:r>
              <a:rPr lang="el-GR" sz="3600" dirty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08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moving beyond the occupancy model as the primary analytical tool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B4520-C299-46DA-9DE1-398DCEB6DCC1}"/>
              </a:ext>
            </a:extLst>
          </p:cNvPr>
          <p:cNvSpPr txBox="1"/>
          <p:nvPr/>
        </p:nvSpPr>
        <p:spPr>
          <a:xfrm>
            <a:off x="556591" y="2716695"/>
            <a:ext cx="56454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eDNA detection rates correspond to species density, not just occupancy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Non-genetic observations (“traditional” observations) are also often available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AF88D-6C60-4B95-A6ED-2128427E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38" y="2160103"/>
            <a:ext cx="5764698" cy="38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making an eDNA model accessible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864773-8ECA-4B95-87DB-2411EEBE7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6" y="2742947"/>
            <a:ext cx="9638961" cy="2253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7434470" y="5595825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https://ednajoint.netlify.app/model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AEEBF-0FA1-46AF-BB5A-2901AA5FF74E}"/>
              </a:ext>
            </a:extLst>
          </p:cNvPr>
          <p:cNvSpPr/>
          <p:nvPr/>
        </p:nvSpPr>
        <p:spPr>
          <a:xfrm>
            <a:off x="9222007" y="4698577"/>
            <a:ext cx="127000" cy="16086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C586B-C1F9-4868-802B-5DF80AB1B39C}"/>
              </a:ext>
            </a:extLst>
          </p:cNvPr>
          <p:cNvSpPr txBox="1"/>
          <p:nvPr/>
        </p:nvSpPr>
        <p:spPr>
          <a:xfrm>
            <a:off x="9136244" y="4578955"/>
            <a:ext cx="560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16A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03200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26628" y="2451372"/>
            <a:ext cx="54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observations from both environmental DNA (eDNA) surveys and traditional surveys to understand the relative sensitivities of the two survey types</a:t>
            </a:r>
          </a:p>
        </p:txBody>
      </p:sp>
      <p:sp>
        <p:nvSpPr>
          <p:cNvPr id="17" name="Google Shape;247;p32">
            <a:extLst>
              <a:ext uri="{FF2B5EF4-FFF2-40B4-BE49-F238E27FC236}">
                <a16:creationId xmlns:a16="http://schemas.microsoft.com/office/drawing/2014/main" id="{776875EC-8A9C-4630-BD73-6AC0490CDD59}"/>
              </a:ext>
            </a:extLst>
          </p:cNvPr>
          <p:cNvSpPr txBox="1">
            <a:spLocks/>
          </p:cNvSpPr>
          <p:nvPr/>
        </p:nvSpPr>
        <p:spPr>
          <a:xfrm>
            <a:off x="5524400" y="919071"/>
            <a:ext cx="6536972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lang="en-US" sz="44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5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26628" y="2451372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model uses both streams to data to jointly estimate parameters like expected catch rate, μ, at a site and false positive probability of eDNA detection, p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072828"/>
      </p:ext>
    </p:extLst>
  </p:cSld>
  <p:clrMapOvr>
    <a:masterClrMapping/>
  </p:clrMapOvr>
</p:sld>
</file>

<file path=ppt/theme/theme1.xml><?xml version="1.0" encoding="utf-8"?>
<a:theme xmlns:a="http://schemas.openxmlformats.org/drawingml/2006/main" name="Small Business Web Site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761</Words>
  <Application>Microsoft Office PowerPoint</Application>
  <PresentationFormat>Widescreen</PresentationFormat>
  <Paragraphs>123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Bebas Neue</vt:lpstr>
      <vt:lpstr>Calibri</vt:lpstr>
      <vt:lpstr>Consolas</vt:lpstr>
      <vt:lpstr>Roboto</vt:lpstr>
      <vt:lpstr>Roboto Condensed</vt:lpstr>
      <vt:lpstr>Small Business Web Site Project Proposal by Slidesgo</vt:lpstr>
      <vt:lpstr>PowerPoint Presentation</vt:lpstr>
      <vt:lpstr>Roadmap for today’s workshop</vt:lpstr>
      <vt:lpstr>Motivation: ubiquity of eDNA data</vt:lpstr>
      <vt:lpstr>Motivation: software gap for eDNA data</vt:lpstr>
      <vt:lpstr>Motivation: moving beyond the occupancy model as the primary analytical tool</vt:lpstr>
      <vt:lpstr>Motivation: moving beyond the occupancy model as the primary analytical tool</vt:lpstr>
      <vt:lpstr>Motivation: making an eDNA model accessible</vt:lpstr>
      <vt:lpstr>PowerPoint Presentation</vt:lpstr>
      <vt:lpstr>Key package features</vt:lpstr>
      <vt:lpstr>Key package features</vt:lpstr>
      <vt:lpstr>Multiple model variations</vt:lpstr>
      <vt:lpstr>Multiple model variations</vt:lpstr>
      <vt:lpstr>Multiple model variations</vt:lpstr>
      <vt:lpstr>Demo 1: Endangered tidewater goby</vt:lpstr>
      <vt:lpstr>Demo 2: Invasive European green crab</vt:lpstr>
      <vt:lpstr>Key package features</vt:lpstr>
      <vt:lpstr>Bayesian statistics: a crash course</vt:lpstr>
      <vt:lpstr>Bayesian statistics: a crash course</vt:lpstr>
      <vt:lpstr>Bayesian statistics: a crash course</vt:lpstr>
      <vt:lpstr>Bayesian statistics: a crash course</vt:lpstr>
      <vt:lpstr>Bayesian statistics: a crash course</vt:lpstr>
      <vt:lpstr>Now onto the fun stuff: demos!</vt:lpstr>
      <vt:lpstr>Troubleshooting tips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eDNAjoint: an R package for interpreting paired or semi-paired environmental DNA and traditional survey data in a Bayesian framework </dc:title>
  <dc:creator>lib_laptop</dc:creator>
  <cp:lastModifiedBy>lib_laptop</cp:lastModifiedBy>
  <cp:revision>19</cp:revision>
  <dcterms:created xsi:type="dcterms:W3CDTF">2025-03-12T17:09:14Z</dcterms:created>
  <dcterms:modified xsi:type="dcterms:W3CDTF">2025-03-13T15:37:46Z</dcterms:modified>
</cp:coreProperties>
</file>